
<file path=[Content_Types].xml><?xml version="1.0" encoding="utf-8"?>
<Types xmlns="http://schemas.openxmlformats.org/package/2006/content-types">
  <Default ContentType="application/x-fontdata" Extension="fntdata"/>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slide" Target="slides/slide26.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831362597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831362597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51c91b662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51c91b662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1c91b662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1c91b662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1c91b6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1c91b6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1c91b662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1c91b662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51c91b6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1c91b6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1c91b66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1c91b66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1c91b662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1c91b662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1c91b662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1c91b662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51c91b662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1c91b662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51c91b66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51c91b66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1c91b66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1c91b66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1c91b662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1c91b662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1c91b66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1c91b66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51c91b662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1c91b662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51c91b66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1c91b66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1c91b6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1c91b6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1c91b66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1c91b66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1c91b6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1c91b6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1c91b66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1c91b66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1c91b66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1c91b66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1c91b66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1c91b66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AdobeStock_57847954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1c91b66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1c91b66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shutterstock_1169083885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1c91b6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1c91b6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1c91b66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1c91b66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51c91b66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1c91b66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4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8.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6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77.png"/><Relationship Id="rId8" Type="http://schemas.openxmlformats.org/officeDocument/2006/relationships/image" Target="../media/image8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9.png"/><Relationship Id="rId4" Type="http://schemas.openxmlformats.org/officeDocument/2006/relationships/image" Target="../media/image76.png"/><Relationship Id="rId5" Type="http://schemas.openxmlformats.org/officeDocument/2006/relationships/image" Target="../media/image78.png"/><Relationship Id="rId6"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92.png"/><Relationship Id="rId5" Type="http://schemas.openxmlformats.org/officeDocument/2006/relationships/image" Target="../media/image84.png"/><Relationship Id="rId6" Type="http://schemas.openxmlformats.org/officeDocument/2006/relationships/image" Target="../media/image86.png"/><Relationship Id="rId7" Type="http://schemas.openxmlformats.org/officeDocument/2006/relationships/image" Target="../media/image89.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93.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7" name="Google Shape;1017;p5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5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5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9"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2"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67.png"/><Relationship Id="rId5" Type="http://schemas.openxmlformats.org/officeDocument/2006/relationships/image" Target="../media/image61.png"/><Relationship Id="rId6"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esli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86.png"/><Relationship Id="rId8" Type="http://schemas.openxmlformats.org/officeDocument/2006/relationships/image" Target="../media/image89.png"/><Relationship Id="rId10"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15.1</a:t>
            </a:r>
            <a:endParaRPr/>
          </a:p>
        </p:txBody>
      </p:sp>
      <p:sp>
        <p:nvSpPr>
          <p:cNvPr id="1040" name="Google Shape;1040;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1156" name="Google Shape;115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a:t>
            </a:r>
            <a:r>
              <a:rPr lang="en"/>
              <a:t> </a:t>
            </a:r>
            <a:r>
              <a:rPr lang="en">
                <a:solidFill>
                  <a:schemeClr val="dk1"/>
                </a:solidFill>
              </a:rPr>
              <a:t>formal, </a:t>
            </a:r>
            <a:r>
              <a:rPr lang="en"/>
              <a:t>10-minute presentation must include: </a:t>
            </a:r>
            <a:endParaRPr/>
          </a:p>
        </p:txBody>
      </p:sp>
      <p:sp>
        <p:nvSpPr>
          <p:cNvPr id="1157" name="Google Shape;115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8" name="Google Shape;115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9" name="Google Shape;1159;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txBox="1"/>
          <p:nvPr>
            <p:ph idx="1"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txBox="1"/>
          <p:nvPr>
            <p:ph idx="2"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txBox="1"/>
          <p:nvPr>
            <p:ph idx="3"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txBox="1"/>
          <p:nvPr>
            <p:ph idx="4"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txBox="1"/>
          <p:nvPr>
            <p:ph idx="5"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txBox="1"/>
          <p:nvPr>
            <p:ph idx="6"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txBox="1"/>
          <p:nvPr>
            <p:ph idx="7"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73" name="Google Shape;1173;p65"/>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b="1037" l="0" r="0" t="104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b="1830" l="0" r="0" t="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5">
            <a:alphaModFix/>
          </a:blip>
          <a:srcRect b="1037" l="0" r="0" t="104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b="1830" l="0" r="0" t="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6">
            <a:alphaModFix/>
          </a:blip>
          <a:srcRect b="1390" l="0" r="0" t="138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b="1830" l="0" r="0" t="1830"/>
          <a:stretch/>
        </p:blipFill>
        <p:spPr>
          <a:xfrm>
            <a:off x="429768" y="4343400"/>
            <a:ext cx="520979" cy="393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1185" name="Google Shape;1185;p6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6" name="Google Shape;1186;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1193" name="Google Shape;1193;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4" name="Google Shape;119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2 will be assessed on the following: </a:t>
            </a:r>
            <a:endParaRPr/>
          </a:p>
        </p:txBody>
      </p:sp>
      <p:sp>
        <p:nvSpPr>
          <p:cNvPr id="1196" name="Google Shape;1196;p67"/>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Concept</a:t>
            </a:r>
            <a:endParaRPr sz="1800"/>
          </a:p>
        </p:txBody>
      </p:sp>
      <p:sp>
        <p:nvSpPr>
          <p:cNvPr id="1197" name="Google Shape;1197;p6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Design</a:t>
            </a:r>
            <a:endParaRPr sz="1800"/>
          </a:p>
        </p:txBody>
      </p:sp>
      <p:sp>
        <p:nvSpPr>
          <p:cNvPr id="1198" name="Google Shape;1198;p67"/>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Functionality</a:t>
            </a:r>
            <a:endParaRPr sz="1800"/>
          </a:p>
        </p:txBody>
      </p:sp>
      <p:sp>
        <p:nvSpPr>
          <p:cNvPr id="1199" name="Google Shape;1199;p67"/>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Collaboration</a:t>
            </a:r>
            <a:endParaRPr sz="1800"/>
          </a:p>
        </p:txBody>
      </p:sp>
      <p:sp>
        <p:nvSpPr>
          <p:cNvPr id="1200" name="Google Shape;1200;p67"/>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Presentation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t>
            </a:r>
            <a:r>
              <a:rPr b="1" lang="en" sz="3000"/>
              <a:t>Activity: </a:t>
            </a:r>
            <a:br>
              <a:rPr b="1" lang="en" sz="3000"/>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 </a:t>
            </a:r>
            <a:endParaRPr b="1" sz="1800"/>
          </a:p>
        </p:txBody>
      </p:sp>
      <p:sp>
        <p:nvSpPr>
          <p:cNvPr id="1206" name="Google Shape;120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7" name="Google Shape;1207;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6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4" name="Google Shape;1214;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Linting</a:t>
            </a:r>
            <a:endParaRPr/>
          </a:p>
        </p:txBody>
      </p:sp>
      <p:sp>
        <p:nvSpPr>
          <p:cNvPr id="1216" name="Google Shape;121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70"/>
          <p:cNvSpPr txBox="1"/>
          <p:nvPr>
            <p:ph type="title"/>
          </p:nvPr>
        </p:nvSpPr>
        <p:spPr>
          <a:xfrm>
            <a:off x="237100" y="1783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hat is a JavaScript</a:t>
            </a:r>
            <a:r>
              <a:rPr b="1" lang="en">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use one?</a:t>
            </a:r>
            <a:endParaRPr>
              <a:latin typeface="Roboto Light"/>
              <a:ea typeface="Roboto Light"/>
              <a:cs typeface="Roboto Light"/>
              <a:sym typeface="Roboto Light"/>
            </a:endParaRPr>
          </a:p>
        </p:txBody>
      </p:sp>
      <p:sp>
        <p:nvSpPr>
          <p:cNvPr id="1222" name="Google Shape;12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3" name="Google Shape;122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Linter</a:t>
            </a:r>
            <a:endParaRPr/>
          </a:p>
        </p:txBody>
      </p:sp>
      <p:sp>
        <p:nvSpPr>
          <p:cNvPr id="1229" name="Google Shape;122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0" name="Google Shape;123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32" name="Google Shape;1232;p71"/>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A </a:t>
            </a:r>
            <a:r>
              <a:rPr b="1" lang="en" sz="1500"/>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What is a JavaScript linter?</a:t>
            </a:r>
            <a:endParaRPr b="1" sz="1400"/>
          </a:p>
        </p:txBody>
      </p:sp>
      <p:sp>
        <p:nvSpPr>
          <p:cNvPr id="1234" name="Google Shape;1234;p71"/>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Why would we use a linter? </a:t>
            </a:r>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72"/>
          <p:cNvSpPr txBox="1"/>
          <p:nvPr>
            <p:ph type="title"/>
          </p:nvPr>
        </p:nvSpPr>
        <p:spPr>
          <a:xfrm>
            <a:off x="2544050" y="1545675"/>
            <a:ext cx="5415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a:t>
            </a:r>
            <a:r>
              <a:rPr lang="en" sz="2400">
                <a:latin typeface="Roboto Light"/>
                <a:ea typeface="Roboto Light"/>
                <a:cs typeface="Roboto Light"/>
                <a:sym typeface="Roboto Light"/>
              </a:rPr>
              <a: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2" name="Google Shape;124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48" name="Google Shape;124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9" name="Google Shape;124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br>
              <a:rPr b="1" lang="en" sz="3000">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55" name="Google Shape;12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6" name="Google Shape;1256;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46" name="Google Shape;1046;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today’s class, we will cover the following: </a:t>
            </a:r>
            <a:endParaRPr/>
          </a:p>
        </p:txBody>
      </p:sp>
      <p:sp>
        <p:nvSpPr>
          <p:cNvPr id="1047" name="Google Shape;104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8" name="Google Shape;104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a:t>
            </a:r>
            <a:r>
              <a:rPr lang="en">
                <a:latin typeface="Roboto"/>
                <a:ea typeface="Roboto"/>
                <a:cs typeface="Roboto"/>
                <a:sym typeface="Roboto"/>
              </a:rPr>
              <a:t>reating a project repo and adding members as collaborators.</a:t>
            </a:r>
            <a:endParaRPr>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Setting up a</a:t>
            </a:r>
            <a:r>
              <a:rPr lang="en">
                <a:latin typeface="Roboto"/>
                <a:ea typeface="Roboto"/>
                <a:cs typeface="Roboto"/>
                <a:sym typeface="Roboto"/>
              </a:rPr>
              <a:t> project with linting, using Travis CI.</a:t>
            </a:r>
            <a:endParaRPr>
              <a:latin typeface="Roboto"/>
              <a:ea typeface="Roboto"/>
              <a:cs typeface="Roboto"/>
              <a:sym typeface="Roboto"/>
            </a:endParaRPr>
          </a:p>
        </p:txBody>
      </p:sp>
      <p:sp>
        <p:nvSpPr>
          <p:cNvPr id="1054" name="Google Shape;1054;p57"/>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Submitting your</a:t>
            </a:r>
            <a:r>
              <a:rPr lang="en">
                <a:latin typeface="Roboto"/>
                <a:ea typeface="Roboto"/>
                <a:cs typeface="Roboto"/>
                <a:sym typeface="Roboto"/>
              </a:rPr>
              <a:t> project proposal (ideas, outlines, APIs) by end of class for feedback.</a:t>
            </a:r>
            <a:endParaRPr>
              <a:latin typeface="Roboto"/>
              <a:ea typeface="Roboto"/>
              <a:cs typeface="Roboto"/>
              <a:sym typeface="Roboto"/>
            </a:endParaRPr>
          </a:p>
        </p:txBody>
      </p:sp>
      <p:pic>
        <p:nvPicPr>
          <p:cNvPr id="1055" name="Google Shape;1055;p5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3" name="Google Shape;126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9" name="Google Shape;126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0" name="Google Shape;1270;p76"/>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Travis CI? </a:t>
            </a:r>
            <a:endParaRPr/>
          </a:p>
        </p:txBody>
      </p:sp>
      <p:sp>
        <p:nvSpPr>
          <p:cNvPr id="1276" name="Google Shape;127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7" name="Google Shape;127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77"/>
          <p:cNvSpPr txBox="1"/>
          <p:nvPr>
            <p:ph idx="1" type="subTitle"/>
          </p:nvPr>
        </p:nvSpPr>
        <p:spPr>
          <a:xfrm>
            <a:off x="12300" y="6521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next activity, we will set up Travis CI. </a:t>
            </a:r>
            <a:endParaRPr/>
          </a:p>
        </p:txBody>
      </p:sp>
      <p:sp>
        <p:nvSpPr>
          <p:cNvPr id="1279" name="Google Shape;1279;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7"/>
          <p:cNvGrpSpPr/>
          <p:nvPr/>
        </p:nvGrpSpPr>
        <p:grpSpPr>
          <a:xfrm>
            <a:off x="457200" y="1378813"/>
            <a:ext cx="776889" cy="621300"/>
            <a:chOff x="457200" y="1378813"/>
            <a:chExt cx="776889" cy="621300"/>
          </a:xfrm>
        </p:grpSpPr>
        <p:sp>
          <p:nvSpPr>
            <p:cNvPr id="1281" name="Google Shape;1281;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7"/>
          <p:cNvGrpSpPr/>
          <p:nvPr/>
        </p:nvGrpSpPr>
        <p:grpSpPr>
          <a:xfrm>
            <a:off x="457200" y="2228725"/>
            <a:ext cx="776889" cy="621300"/>
            <a:chOff x="457200" y="1378813"/>
            <a:chExt cx="776889" cy="621300"/>
          </a:xfrm>
        </p:grpSpPr>
        <p:sp>
          <p:nvSpPr>
            <p:cNvPr id="1284" name="Google Shape;1284;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7"/>
          <p:cNvSpPr txBox="1"/>
          <p:nvPr>
            <p:ph idx="1" type="subTitle"/>
          </p:nvPr>
        </p:nvSpPr>
        <p:spPr>
          <a:xfrm>
            <a:off x="1227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287" name="Google Shape;1287;p77"/>
          <p:cNvSpPr/>
          <p:nvPr/>
        </p:nvSpPr>
        <p:spPr>
          <a:xfrm>
            <a:off x="1352550" y="2231119"/>
            <a:ext cx="7517100" cy="96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txBox="1"/>
          <p:nvPr>
            <p:ph idx="2" type="subTitle"/>
          </p:nvPr>
        </p:nvSpPr>
        <p:spPr>
          <a:xfrm>
            <a:off x="-12300"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runs a check on any branches </a:t>
            </a:r>
            <a:r>
              <a:rPr lang="en">
                <a:latin typeface="Roboto"/>
                <a:ea typeface="Roboto"/>
                <a:cs typeface="Roboto"/>
                <a:sym typeface="Roboto"/>
              </a:rPr>
              <a:t>with pull requests to the master branch.</a:t>
            </a:r>
            <a:r>
              <a:rPr lang="en">
                <a:latin typeface="Roboto"/>
                <a:ea typeface="Roboto"/>
                <a:cs typeface="Roboto"/>
                <a:sym typeface="Roboto"/>
              </a:rPr>
              <a:t> You will only be allowed to merge the code if the lint passes.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7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Instructions sent via Slack. </a:t>
            </a:r>
            <a:endParaRPr/>
          </a:p>
        </p:txBody>
      </p:sp>
      <p:sp>
        <p:nvSpPr>
          <p:cNvPr id="1294" name="Google Shape;129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5" name="Google Shape;1295;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6" name="Google Shape;1296;p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6" name="Google Shape;1306;p80"/>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 Challenge</a:t>
            </a:r>
            <a:r>
              <a:rPr b="1" lang="en" sz="3000">
                <a:solidFill>
                  <a:schemeClr val="dk1"/>
                </a:solidFill>
              </a:rPr>
              <a:t>: </a:t>
            </a:r>
            <a:br>
              <a:rPr b="1" lang="en" sz="3000">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a:t>
            </a:r>
            <a:r>
              <a:rPr lang="en" sz="1800">
                <a:latin typeface="Roboto Light"/>
                <a:ea typeface="Roboto Light"/>
                <a:cs typeface="Roboto Light"/>
                <a:sym typeface="Roboto Light"/>
              </a:rPr>
              <a:t> ideas</a:t>
            </a:r>
            <a:r>
              <a:rPr lang="en" sz="1800">
                <a:latin typeface="Roboto Light"/>
                <a:ea typeface="Roboto Light"/>
                <a:cs typeface="Roboto Light"/>
                <a:sym typeface="Roboto Light"/>
              </a:rPr>
              <a:t>, research APIs, and create project designs.</a:t>
            </a:r>
            <a:endParaRPr sz="18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307" name="Google Shape;1307;p8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69 minutes</a:t>
            </a:r>
            <a:endParaRPr/>
          </a:p>
        </p:txBody>
      </p:sp>
      <p:sp>
        <p:nvSpPr>
          <p:cNvPr id="1308" name="Google Shape;1308;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4" name="Google Shape;1314;p8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15" name="Google Shape;1315;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2544050" y="1399975"/>
            <a:ext cx="5770200" cy="25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b="1" lang="en" sz="2800">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vs. Project 1</a:t>
            </a:r>
            <a:endParaRPr/>
          </a:p>
        </p:txBody>
      </p:sp>
      <p:sp>
        <p:nvSpPr>
          <p:cNvPr id="1079" name="Google Shape;107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0" name="Google Shape;108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Project 1, in Project 2 you will be provided with some boilerplate code to jumpstart your applications. Th</a:t>
            </a:r>
            <a:r>
              <a:rPr lang="en"/>
              <a:t>is will save some time and ensure that you can dive into building features for your apps.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Worry!</a:t>
            </a:r>
            <a:endParaRPr/>
          </a:p>
        </p:txBody>
      </p:sp>
      <p:sp>
        <p:nvSpPr>
          <p:cNvPr id="1088" name="Google Shape;1088;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a:t>
            </a:r>
            <a:r>
              <a:rPr lang="en"/>
              <a:t> have plenty of time to brainstorm project ideas before submitting your proposals for review by the end of class.</a:t>
            </a:r>
            <a:endParaRPr/>
          </a:p>
        </p:txBody>
      </p:sp>
      <p:sp>
        <p:nvSpPr>
          <p:cNvPr id="1089" name="Google Shape;108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91" name="Google Shape;1091;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T</a:t>
            </a:r>
            <a:r>
              <a:rPr lang="en" sz="3000">
                <a:latin typeface="Roboto Light"/>
                <a:ea typeface="Roboto Light"/>
                <a:cs typeface="Roboto Light"/>
                <a:sym typeface="Roboto Light"/>
              </a:rPr>
              <a:t>o build a great project!</a:t>
            </a:r>
            <a:endParaRPr sz="3000">
              <a:latin typeface="Roboto Light"/>
              <a:ea typeface="Roboto Light"/>
              <a:cs typeface="Roboto Light"/>
              <a:sym typeface="Roboto Light"/>
            </a:endParaRPr>
          </a:p>
          <a:p>
            <a:pPr indent="0" lvl="0" marL="0" rtl="0" algn="l">
              <a:spcBef>
                <a:spcPts val="800"/>
              </a:spcBef>
              <a:spcAft>
                <a:spcPts val="800"/>
              </a:spcAft>
              <a:buNone/>
            </a:pPr>
            <a:r>
              <a:rPr b="1" lang="en" sz="1800"/>
              <a:t>Project requirements</a:t>
            </a:r>
            <a:r>
              <a:rPr b="1" lang="en" sz="1800"/>
              <a:t> sent via Slack. </a:t>
            </a:r>
            <a:endParaRPr b="1" sz="1800"/>
          </a:p>
        </p:txBody>
      </p:sp>
      <p:sp>
        <p:nvSpPr>
          <p:cNvPr id="1097" name="Google Shape;1097;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3" name="Google Shape;110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5" name="Google Shape;1105;p63"/>
          <p:cNvSpPr/>
          <p:nvPr/>
        </p:nvSpPr>
        <p:spPr>
          <a:xfrm>
            <a:off x="1003925" y="3415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txBox="1"/>
          <p:nvPr>
            <p:ph idx="1" type="subTitle"/>
          </p:nvPr>
        </p:nvSpPr>
        <p:spPr>
          <a:xfrm>
            <a:off x="0" y="34158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txBox="1"/>
          <p:nvPr>
            <p:ph idx="2" type="subTitle"/>
          </p:nvPr>
        </p:nvSpPr>
        <p:spPr>
          <a:xfrm>
            <a:off x="0" y="38540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txBox="1"/>
          <p:nvPr>
            <p:ph idx="3" type="subTitle"/>
          </p:nvPr>
        </p:nvSpPr>
        <p:spPr>
          <a:xfrm>
            <a:off x="-150" y="25395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txBox="1"/>
          <p:nvPr>
            <p:ph idx="4" type="subTitle"/>
          </p:nvPr>
        </p:nvSpPr>
        <p:spPr>
          <a:xfrm>
            <a:off x="0" y="297767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polished front end/UI</a:t>
            </a:r>
            <a:endParaRPr>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txBox="1"/>
          <p:nvPr>
            <p:ph idx="5" type="subTitle"/>
          </p:nvPr>
        </p:nvSpPr>
        <p:spPr>
          <a:xfrm>
            <a:off x="-125" y="16781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txBox="1"/>
          <p:nvPr>
            <p:ph idx="6" type="subTitle"/>
          </p:nvPr>
        </p:nvSpPr>
        <p:spPr>
          <a:xfrm>
            <a:off x="0" y="21163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txBox="1"/>
          <p:nvPr>
            <p:ph idx="7" type="subTitle"/>
          </p:nvPr>
        </p:nvSpPr>
        <p:spPr>
          <a:xfrm>
            <a:off x="0" y="8018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txBox="1"/>
          <p:nvPr>
            <p:ph idx="8" type="subTitle"/>
          </p:nvPr>
        </p:nvSpPr>
        <p:spPr>
          <a:xfrm>
            <a:off x="0" y="1239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backed by a MySQL database with a Sequelize ORM </a:t>
            </a:r>
            <a:endParaRPr>
              <a:latin typeface="Roboto"/>
              <a:ea typeface="Roboto"/>
              <a:cs typeface="Roboto"/>
              <a:sym typeface="Roboto"/>
            </a:endParaRPr>
          </a:p>
        </p:txBody>
      </p:sp>
      <p:pic>
        <p:nvPicPr>
          <p:cNvPr id="1121" name="Google Shape;1121;p63"/>
          <p:cNvPicPr preferRelativeResize="0"/>
          <p:nvPr/>
        </p:nvPicPr>
        <p:blipFill rotWithShape="1">
          <a:blip r:embed="rId3">
            <a:alphaModFix/>
          </a:blip>
          <a:srcRect b="2561" l="0" r="0" t="2552"/>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4">
            <a:alphaModFix/>
          </a:blip>
          <a:srcRect b="2561" l="0" r="0" t="2552"/>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5">
            <a:alphaModFix/>
          </a:blip>
          <a:srcRect b="2561" l="0" r="0" t="2552"/>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6">
            <a:alphaModFix/>
          </a:blip>
          <a:srcRect b="2561" l="0" r="0" t="2552"/>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7">
            <a:alphaModFix/>
          </a:blip>
          <a:srcRect b="2561" l="0" r="0" t="2552"/>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8">
            <a:alphaModFix/>
          </a:blip>
          <a:srcRect b="2561" l="0" r="0" t="2552"/>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9">
            <a:alphaModFix/>
          </a:blip>
          <a:srcRect b="2561" l="0" r="0" t="2552"/>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10">
            <a:alphaModFix/>
          </a:blip>
          <a:srcRect b="2561" l="0" r="0" t="2552"/>
          <a:stretch/>
        </p:blipFill>
        <p:spPr>
          <a:xfrm>
            <a:off x="429768" y="3857463"/>
            <a:ext cx="475488" cy="361371"/>
          </a:xfrm>
          <a:prstGeom prst="rect">
            <a:avLst/>
          </a:prstGeom>
          <a:noFill/>
          <a:ln>
            <a:noFill/>
          </a:ln>
        </p:spPr>
      </p:pic>
      <p:sp>
        <p:nvSpPr>
          <p:cNvPr id="1129" name="Google Shape;1129;p63"/>
          <p:cNvSpPr/>
          <p:nvPr/>
        </p:nvSpPr>
        <p:spPr>
          <a:xfrm>
            <a:off x="1003650" y="42923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txBox="1"/>
          <p:nvPr>
            <p:ph idx="9" type="subTitle"/>
          </p:nvPr>
        </p:nvSpPr>
        <p:spPr>
          <a:xfrm>
            <a:off x="-150" y="42924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31" name="Google Shape;1131;p63"/>
          <p:cNvPicPr preferRelativeResize="0"/>
          <p:nvPr/>
        </p:nvPicPr>
        <p:blipFill rotWithShape="1">
          <a:blip r:embed="rId10">
            <a:alphaModFix/>
          </a:blip>
          <a:srcRect b="2561" l="0" r="0" t="2552"/>
          <a:stretch/>
        </p:blipFill>
        <p:spPr>
          <a:xfrm>
            <a:off x="429618" y="4295838"/>
            <a:ext cx="475488" cy="361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7" name="Google Shape;1137;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9" name="Google Shape;1139;p64"/>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Utilize Handlebars for server-side templating</a:t>
            </a:r>
            <a:endParaRPr sz="1300">
              <a:latin typeface="Roboto"/>
              <a:ea typeface="Roboto"/>
              <a:cs typeface="Roboto"/>
              <a:sym typeface="Roboto"/>
            </a:endParaRPr>
          </a:p>
        </p:txBody>
      </p:sp>
      <p:sp>
        <p:nvSpPr>
          <p:cNvPr id="1141" name="Google Shape;1141;p64"/>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45" name="Google Shape;1145;p64"/>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46" name="Google Shape;1146;p64"/>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7" name="Google Shape;1147;p64"/>
          <p:cNvPicPr preferRelativeResize="0"/>
          <p:nvPr/>
        </p:nvPicPr>
        <p:blipFill rotWithShape="1">
          <a:blip r:embed="rId3">
            <a:alphaModFix/>
          </a:blip>
          <a:srcRect b="1830" l="0" r="0" t="1830"/>
          <a:stretch/>
        </p:blipFill>
        <p:spPr>
          <a:xfrm>
            <a:off x="429768" y="945611"/>
            <a:ext cx="785567" cy="606900"/>
          </a:xfrm>
          <a:prstGeom prst="rect">
            <a:avLst/>
          </a:prstGeom>
          <a:noFill/>
          <a:ln>
            <a:noFill/>
          </a:ln>
        </p:spPr>
      </p:pic>
      <p:pic>
        <p:nvPicPr>
          <p:cNvPr id="1148" name="Google Shape;1148;p64"/>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5">
            <a:alphaModFix/>
          </a:blip>
          <a:srcRect b="238" l="0" r="0" t="22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3">
            <a:alphaModFix/>
          </a:blip>
          <a:srcRect b="1830" l="0" r="0" t="1830"/>
          <a:stretch/>
        </p:blipFill>
        <p:spPr>
          <a:xfrm>
            <a:off x="429768" y="2625061"/>
            <a:ext cx="785567" cy="6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